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92" r:id="rId3"/>
    <p:sldId id="271" r:id="rId4"/>
    <p:sldId id="283" r:id="rId5"/>
    <p:sldId id="285" r:id="rId6"/>
    <p:sldId id="284" r:id="rId7"/>
    <p:sldId id="314" r:id="rId8"/>
    <p:sldId id="258" r:id="rId9"/>
    <p:sldId id="301" r:id="rId10"/>
    <p:sldId id="321" r:id="rId11"/>
    <p:sldId id="291" r:id="rId12"/>
    <p:sldId id="273" r:id="rId13"/>
    <p:sldId id="274" r:id="rId14"/>
    <p:sldId id="294" r:id="rId15"/>
    <p:sldId id="316" r:id="rId16"/>
    <p:sldId id="295" r:id="rId17"/>
    <p:sldId id="297" r:id="rId18"/>
    <p:sldId id="317" r:id="rId19"/>
    <p:sldId id="299" r:id="rId20"/>
    <p:sldId id="322" r:id="rId21"/>
    <p:sldId id="323" r:id="rId22"/>
    <p:sldId id="324" r:id="rId23"/>
    <p:sldId id="32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C14E6-9FBB-EE4B-86E9-6C9C611AD2BE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6657A-E074-0B46-AFD2-0A189872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3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3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  <a:r>
              <a:rPr lang="en-US" baseline="0" dirty="0" smtClean="0"/>
              <a:t> </a:t>
            </a:r>
            <a:r>
              <a:rPr lang="th-TH" baseline="0" dirty="0" smtClean="0"/>
              <a:t>ในไทยพบเชื้อ </a:t>
            </a:r>
            <a:r>
              <a:rPr lang="en-US" baseline="0" dirty="0" smtClean="0"/>
              <a:t>MS </a:t>
            </a:r>
            <a:r>
              <a:rPr lang="th-TH" baseline="0" dirty="0" smtClean="0"/>
              <a:t>ในเด็กอายุ </a:t>
            </a:r>
            <a:r>
              <a:rPr lang="en-US" baseline="0" dirty="0" smtClean="0"/>
              <a:t>2 </a:t>
            </a:r>
            <a:r>
              <a:rPr lang="th-TH" baseline="0" dirty="0" smtClean="0"/>
              <a:t>เดือน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4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4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6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57A-E074-0B46-AFD2-0A18987241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5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875-A465-A844-94D6-072D96715E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88-0891-164B-B997-4041E2D4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875-A465-A844-94D6-072D96715E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88-0891-164B-B997-4041E2D4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0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875-A465-A844-94D6-072D96715E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88-0891-164B-B997-4041E2D4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875-A465-A844-94D6-072D96715E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88-0891-164B-B997-4041E2D4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4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875-A465-A844-94D6-072D96715E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88-0891-164B-B997-4041E2D4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8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875-A465-A844-94D6-072D96715E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88-0891-164B-B997-4041E2D4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1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875-A465-A844-94D6-072D96715E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88-0891-164B-B997-4041E2D4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875-A465-A844-94D6-072D96715E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88-0891-164B-B997-4041E2D4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875-A465-A844-94D6-072D96715E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88-0891-164B-B997-4041E2D4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875-A465-A844-94D6-072D96715E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88-0891-164B-B997-4041E2D4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875-A465-A844-94D6-072D96715E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888-0891-164B-B997-4041E2D4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B8875-A465-A844-94D6-072D96715E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2888-0891-164B-B997-4041E2D4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โรคฟันผุในเด็กปฐมวัย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Early childhood caries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UPC"/>
                <a:cs typeface="AngsanaUPC"/>
              </a:rPr>
              <a:t>กระบวนการเกิดฟันผุ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31" y="1417638"/>
            <a:ext cx="7473067" cy="50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9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ปัจจัยของการเกิดโรคฟันผุ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u="sng" dirty="0" smtClean="0">
                <a:latin typeface="AngsanaUPC"/>
                <a:cs typeface="AngsanaUPC"/>
              </a:rPr>
              <a:t>เชื้อแบคทีเรีย</a:t>
            </a:r>
          </a:p>
          <a:p>
            <a:r>
              <a:rPr lang="th-TH" dirty="0" smtClean="0">
                <a:latin typeface="AngsanaUPC"/>
                <a:cs typeface="AngsanaUPC"/>
              </a:rPr>
              <a:t>อาหารประเภทคาร์โบไฮเดรต</a:t>
            </a:r>
            <a:endParaRPr lang="en-US" dirty="0" smtClean="0">
              <a:latin typeface="AngsanaUPC"/>
              <a:cs typeface="AngsanaUPC"/>
            </a:endParaRPr>
          </a:p>
          <a:p>
            <a:r>
              <a:rPr lang="th-TH" dirty="0" smtClean="0">
                <a:latin typeface="AngsanaUPC"/>
                <a:cs typeface="AngsanaUPC"/>
              </a:rPr>
              <a:t>ฟัน</a:t>
            </a:r>
            <a:endParaRPr lang="th-TH" dirty="0"/>
          </a:p>
          <a:p>
            <a:r>
              <a:rPr lang="th-TH" dirty="0" smtClean="0">
                <a:latin typeface="AngsanaUPC"/>
                <a:cs typeface="AngsanaUPC"/>
              </a:rPr>
              <a:t>น้ำลาย</a:t>
            </a:r>
          </a:p>
          <a:p>
            <a:r>
              <a:rPr lang="th-TH" dirty="0" smtClean="0">
                <a:latin typeface="AngsanaUPC"/>
                <a:cs typeface="AngsanaUPC"/>
              </a:rPr>
              <a:t>เวลา</a:t>
            </a:r>
            <a:endParaRPr lang="en-US" dirty="0" smtClean="0">
              <a:latin typeface="AngsanaUPC"/>
              <a:cs typeface="AngsanaUP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425" y="1732164"/>
            <a:ext cx="4318545" cy="40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5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565"/>
            <a:ext cx="8229600" cy="1408039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AngsanaUPC"/>
                <a:cs typeface="AngsanaUPC"/>
              </a:rPr>
              <a:t>เชื้อแบคที</a:t>
            </a:r>
            <a:r>
              <a:rPr lang="th-TH" dirty="0" smtClean="0">
                <a:latin typeface="AngsanaUPC"/>
                <a:cs typeface="AngsanaUPC"/>
              </a:rPr>
              <a:t>เรียที่ทำให้เกิดโรคฟันผุ</a:t>
            </a:r>
            <a:r>
              <a:rPr lang="th-TH" dirty="0">
                <a:latin typeface="AngsanaUPC"/>
                <a:cs typeface="AngsanaUPC"/>
              </a:rPr>
              <a:t/>
            </a:r>
            <a:br>
              <a:rPr lang="th-TH" dirty="0">
                <a:latin typeface="AngsanaUPC"/>
                <a:cs typeface="AngsanaUPC"/>
              </a:rPr>
            </a:br>
            <a:r>
              <a:rPr lang="en-US" sz="5300" dirty="0">
                <a:latin typeface="AngsanaUPC"/>
                <a:cs typeface="AngsanaUPC"/>
              </a:rPr>
              <a:t>(</a:t>
            </a:r>
            <a:r>
              <a:rPr lang="en-US" sz="5300" dirty="0" smtClean="0">
                <a:latin typeface="AngsanaUPC"/>
                <a:cs typeface="AngsanaUPC"/>
              </a:rPr>
              <a:t>Cariogenic bacteria) </a:t>
            </a:r>
            <a:endParaRPr lang="en-US" sz="5300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0533"/>
            <a:ext cx="8229600" cy="3084519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ngsanaUPC"/>
                <a:cs typeface="AngsanaUPC"/>
              </a:rPr>
              <a:t>Mutan</a:t>
            </a:r>
            <a:r>
              <a:rPr lang="en-US" sz="3600" dirty="0" smtClean="0">
                <a:latin typeface="AngsanaUPC"/>
                <a:cs typeface="AngsanaUPC"/>
              </a:rPr>
              <a:t> streptococci </a:t>
            </a:r>
          </a:p>
          <a:p>
            <a:pPr lvl="1"/>
            <a:r>
              <a:rPr lang="en-US" sz="3600" i="1" dirty="0">
                <a:latin typeface="AngsanaUPC"/>
                <a:cs typeface="AngsanaUPC"/>
              </a:rPr>
              <a:t>Streptococci </a:t>
            </a:r>
            <a:r>
              <a:rPr lang="en-US" sz="3600" i="1" dirty="0" err="1">
                <a:latin typeface="AngsanaUPC"/>
                <a:cs typeface="AngsanaUPC"/>
              </a:rPr>
              <a:t>mutans</a:t>
            </a:r>
            <a:r>
              <a:rPr lang="en-US" sz="3600" i="1" dirty="0">
                <a:latin typeface="AngsanaUPC"/>
                <a:cs typeface="AngsanaUPC"/>
              </a:rPr>
              <a:t> (S. </a:t>
            </a:r>
            <a:r>
              <a:rPr lang="en-US" sz="3600" i="1" dirty="0" err="1">
                <a:latin typeface="AngsanaUPC"/>
                <a:cs typeface="AngsanaUPC"/>
              </a:rPr>
              <a:t>mutans</a:t>
            </a:r>
            <a:r>
              <a:rPr lang="en-US" sz="3600" i="1" dirty="0">
                <a:latin typeface="AngsanaUPC"/>
                <a:cs typeface="AngsanaUPC"/>
              </a:rPr>
              <a:t>)</a:t>
            </a:r>
          </a:p>
          <a:p>
            <a:pPr lvl="1"/>
            <a:r>
              <a:rPr lang="en-US" sz="3600" i="1" dirty="0">
                <a:latin typeface="AngsanaUPC"/>
                <a:cs typeface="AngsanaUPC"/>
              </a:rPr>
              <a:t>Streptococci </a:t>
            </a:r>
            <a:r>
              <a:rPr lang="en-US" sz="3600" i="1" dirty="0" err="1">
                <a:latin typeface="AngsanaUPC"/>
                <a:cs typeface="AngsanaUPC"/>
              </a:rPr>
              <a:t>sobrinus</a:t>
            </a:r>
            <a:r>
              <a:rPr lang="en-US" sz="3600" i="1" dirty="0">
                <a:latin typeface="AngsanaUPC"/>
                <a:cs typeface="AngsanaUPC"/>
              </a:rPr>
              <a:t> (S. </a:t>
            </a:r>
            <a:r>
              <a:rPr lang="en-US" sz="3600" i="1" dirty="0" err="1">
                <a:latin typeface="AngsanaUPC"/>
                <a:cs typeface="AngsanaUPC"/>
              </a:rPr>
              <a:t>sorbinus</a:t>
            </a:r>
            <a:r>
              <a:rPr lang="en-US" sz="3600" i="1" dirty="0" smtClean="0">
                <a:latin typeface="AngsanaUPC"/>
                <a:cs typeface="AngsanaUPC"/>
              </a:rPr>
              <a:t>)</a:t>
            </a:r>
            <a:endParaRPr lang="en-US" sz="3600" dirty="0" smtClean="0">
              <a:latin typeface="AngsanaUPC"/>
              <a:cs typeface="AngsanaUPC"/>
            </a:endParaRPr>
          </a:p>
          <a:p>
            <a:r>
              <a:rPr lang="en-US" sz="3600" dirty="0" smtClean="0">
                <a:latin typeface="AngsanaUPC"/>
                <a:cs typeface="AngsanaUPC"/>
              </a:rPr>
              <a:t>Lactobacillus</a:t>
            </a:r>
          </a:p>
        </p:txBody>
      </p:sp>
    </p:spTree>
    <p:extLst>
      <p:ext uri="{BB962C8B-B14F-4D97-AF65-F5344CB8AC3E}">
        <p14:creationId xmlns:p14="http://schemas.microsoft.com/office/powerpoint/2010/main" val="423317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4552"/>
            <a:ext cx="8229600" cy="4239204"/>
          </a:xfrm>
        </p:spPr>
        <p:txBody>
          <a:bodyPr/>
          <a:lstStyle/>
          <a:p>
            <a:r>
              <a:rPr lang="en-US" sz="3600" dirty="0" err="1" smtClean="0">
                <a:latin typeface="AngsanaUPC"/>
                <a:cs typeface="AngsanaUPC"/>
              </a:rPr>
              <a:t>Mutan</a:t>
            </a:r>
            <a:r>
              <a:rPr lang="en-US" sz="3600" dirty="0" smtClean="0">
                <a:latin typeface="AngsanaUPC"/>
                <a:cs typeface="AngsanaUPC"/>
              </a:rPr>
              <a:t> streptococci (MS)</a:t>
            </a:r>
          </a:p>
          <a:p>
            <a:pPr lvl="1"/>
            <a:r>
              <a:rPr lang="en-US" sz="3600" dirty="0" smtClean="0">
                <a:latin typeface="AngsanaUPC"/>
                <a:cs typeface="AngsanaUPC"/>
              </a:rPr>
              <a:t>previous studies </a:t>
            </a:r>
          </a:p>
          <a:p>
            <a:pPr lvl="2"/>
            <a:r>
              <a:rPr lang="th-TH" sz="3600" dirty="0" smtClean="0">
                <a:latin typeface="AngsanaUPC"/>
                <a:cs typeface="AngsanaUPC"/>
              </a:rPr>
              <a:t>มี </a:t>
            </a:r>
            <a:r>
              <a:rPr lang="en-US" sz="3600" dirty="0" smtClean="0">
                <a:latin typeface="AngsanaUPC"/>
                <a:cs typeface="AngsanaUPC"/>
              </a:rPr>
              <a:t>window of infectivity</a:t>
            </a:r>
          </a:p>
          <a:p>
            <a:pPr lvl="1"/>
            <a:r>
              <a:rPr lang="en-US" sz="3600" dirty="0" smtClean="0">
                <a:latin typeface="AngsanaUPC"/>
                <a:cs typeface="AngsanaUPC"/>
              </a:rPr>
              <a:t>recent studies </a:t>
            </a:r>
            <a:endParaRPr lang="th-TH" sz="3600" dirty="0" smtClean="0">
              <a:latin typeface="AngsanaUPC"/>
              <a:cs typeface="AngsanaUPC"/>
            </a:endParaRPr>
          </a:p>
          <a:p>
            <a:pPr lvl="2"/>
            <a:r>
              <a:rPr lang="en-US" sz="3600" dirty="0" smtClean="0">
                <a:latin typeface="AngsanaUPC"/>
                <a:cs typeface="AngsanaUPC"/>
              </a:rPr>
              <a:t>MS </a:t>
            </a:r>
            <a:r>
              <a:rPr lang="th-TH" sz="3600" dirty="0" smtClean="0">
                <a:latin typeface="AngsanaUPC"/>
                <a:cs typeface="AngsanaUPC"/>
              </a:rPr>
              <a:t>สามารถตั้งถิ่นฐานใน </a:t>
            </a:r>
            <a:r>
              <a:rPr lang="en-US" sz="3600" dirty="0" err="1" smtClean="0">
                <a:latin typeface="AngsanaUPC"/>
                <a:cs typeface="AngsanaUPC"/>
              </a:rPr>
              <a:t>predentate</a:t>
            </a:r>
            <a:r>
              <a:rPr lang="en-US" sz="3600" dirty="0" smtClean="0">
                <a:latin typeface="AngsanaUPC"/>
                <a:cs typeface="AngsanaUPC"/>
              </a:rPr>
              <a:t> infants </a:t>
            </a:r>
            <a:r>
              <a:rPr lang="th-TH" sz="3600" dirty="0" smtClean="0">
                <a:latin typeface="AngsanaUPC"/>
                <a:cs typeface="AngsanaUPC"/>
              </a:rPr>
              <a:t>ได้</a:t>
            </a:r>
            <a:endParaRPr lang="en-US" sz="3600" dirty="0" smtClean="0">
              <a:latin typeface="AngsanaUPC"/>
              <a:cs typeface="AngsanaUPC"/>
            </a:endParaRP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8565"/>
            <a:ext cx="8229600" cy="1408039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AngsanaUPC"/>
                <a:cs typeface="AngsanaUPC"/>
              </a:rPr>
              <a:t>เชื้อแบคที</a:t>
            </a:r>
            <a:r>
              <a:rPr lang="th-TH" dirty="0" smtClean="0">
                <a:latin typeface="AngsanaUPC"/>
                <a:cs typeface="AngsanaUPC"/>
              </a:rPr>
              <a:t>เรียที่ทำให้เกิดโรคฟันผุ</a:t>
            </a:r>
            <a:r>
              <a:rPr lang="th-TH" dirty="0">
                <a:latin typeface="AngsanaUPC"/>
                <a:cs typeface="AngsanaUPC"/>
              </a:rPr>
              <a:t/>
            </a:r>
            <a:br>
              <a:rPr lang="th-TH" dirty="0">
                <a:latin typeface="AngsanaUPC"/>
                <a:cs typeface="AngsanaUPC"/>
              </a:rPr>
            </a:br>
            <a:r>
              <a:rPr lang="en-US" sz="5300" dirty="0">
                <a:latin typeface="AngsanaUPC"/>
                <a:cs typeface="AngsanaUPC"/>
              </a:rPr>
              <a:t>(</a:t>
            </a:r>
            <a:r>
              <a:rPr lang="en-US" sz="5300" dirty="0" smtClean="0">
                <a:latin typeface="AngsanaUPC"/>
                <a:cs typeface="AngsanaUPC"/>
              </a:rPr>
              <a:t>Cariogenic bacteria) </a:t>
            </a:r>
            <a:endParaRPr lang="en-US" sz="53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203666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4652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latin typeface="AngsanaUPC"/>
                <a:cs typeface="AngsanaUPC"/>
              </a:rPr>
              <a:t>Recent studies </a:t>
            </a:r>
            <a:endParaRPr lang="th-TH" sz="3200" dirty="0" smtClean="0">
              <a:latin typeface="AngsanaUPC"/>
              <a:cs typeface="AngsanaUPC"/>
            </a:endParaRPr>
          </a:p>
          <a:p>
            <a:pPr lvl="2"/>
            <a:r>
              <a:rPr lang="th-TH" sz="3200" dirty="0" smtClean="0">
                <a:latin typeface="AngsanaUPC"/>
                <a:cs typeface="AngsanaUPC"/>
              </a:rPr>
              <a:t>พบการ </a:t>
            </a:r>
            <a:r>
              <a:rPr lang="en-US" sz="3200" dirty="0" smtClean="0">
                <a:latin typeface="AngsanaUPC"/>
                <a:cs typeface="AngsanaUPC"/>
              </a:rPr>
              <a:t>colonize </a:t>
            </a:r>
            <a:r>
              <a:rPr lang="th-TH" sz="3200" dirty="0" smtClean="0">
                <a:latin typeface="AngsanaUPC"/>
                <a:cs typeface="AngsanaUPC"/>
              </a:rPr>
              <a:t>ของ </a:t>
            </a:r>
            <a:r>
              <a:rPr lang="en-US" sz="3200" dirty="0" smtClean="0">
                <a:latin typeface="AngsanaUPC"/>
                <a:cs typeface="AngsanaUPC"/>
              </a:rPr>
              <a:t>MS </a:t>
            </a:r>
            <a:r>
              <a:rPr lang="th-TH" sz="3200" dirty="0" smtClean="0">
                <a:latin typeface="AngsanaUPC"/>
                <a:cs typeface="AngsanaUPC"/>
              </a:rPr>
              <a:t>ในทารกตั้งแต่แรกคลอด และมีการ </a:t>
            </a:r>
            <a:r>
              <a:rPr lang="en-US" sz="3200" dirty="0" smtClean="0">
                <a:latin typeface="AngsanaUPC"/>
                <a:cs typeface="AngsanaUPC"/>
              </a:rPr>
              <a:t>colonize </a:t>
            </a:r>
            <a:r>
              <a:rPr lang="th-TH" sz="3200" dirty="0" smtClean="0">
                <a:latin typeface="AngsanaUPC"/>
                <a:cs typeface="AngsanaUPC"/>
              </a:rPr>
              <a:t>อย่างมีนัยสำคัญในช่วงที่ฟันเริ่มขึ้น และพบในร่องลิ้น</a:t>
            </a:r>
          </a:p>
          <a:p>
            <a:pPr lvl="2"/>
            <a:endParaRPr lang="th-TH" sz="3200" dirty="0">
              <a:latin typeface="AngsanaUPC"/>
              <a:cs typeface="AngsanaUPC"/>
            </a:endParaRPr>
          </a:p>
          <a:p>
            <a:pPr marL="914400" lvl="2" indent="0">
              <a:buNone/>
            </a:pPr>
            <a:r>
              <a:rPr lang="th-TH" sz="3200" dirty="0" smtClean="0">
                <a:latin typeface="AngsanaUPC"/>
                <a:cs typeface="AngsanaUPC"/>
              </a:rPr>
              <a:t>  การพบเชื้อ </a:t>
            </a:r>
            <a:r>
              <a:rPr lang="en-US" sz="3200" dirty="0" smtClean="0">
                <a:latin typeface="AngsanaUPC"/>
                <a:cs typeface="AngsanaUPC"/>
              </a:rPr>
              <a:t>MS </a:t>
            </a:r>
            <a:r>
              <a:rPr lang="th-TH" sz="3200" dirty="0" smtClean="0">
                <a:latin typeface="AngsanaUPC"/>
                <a:cs typeface="AngsanaUPC"/>
              </a:rPr>
              <a:t>เร็ว สามารถพยากรณ์ได้ว่า จะมีฟันผุ</a:t>
            </a:r>
            <a:endParaRPr lang="th-TH" sz="3200" dirty="0">
              <a:latin typeface="AngsanaUPC"/>
              <a:cs typeface="AngsanaUPC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70976" y="4189849"/>
            <a:ext cx="0" cy="527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538565"/>
            <a:ext cx="8229600" cy="140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>
                <a:latin typeface="AngsanaUPC"/>
                <a:cs typeface="AngsanaUPC"/>
              </a:rPr>
              <a:t>เชื้อแบคทีเรียที่ทำให้เกิดโรคฟันผุ</a:t>
            </a:r>
            <a:br>
              <a:rPr lang="th-TH" smtClean="0">
                <a:latin typeface="AngsanaUPC"/>
                <a:cs typeface="AngsanaUPC"/>
              </a:rPr>
            </a:br>
            <a:r>
              <a:rPr lang="en-US" sz="5300" smtClean="0">
                <a:latin typeface="AngsanaUPC"/>
                <a:cs typeface="AngsanaUPC"/>
              </a:rPr>
              <a:t>(Cariogenic bacteria) </a:t>
            </a:r>
            <a:endParaRPr lang="en-US" sz="53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50304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4652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latin typeface="AngsanaUPC"/>
                <a:cs typeface="AngsanaUPC"/>
              </a:rPr>
              <a:t>Recent studies </a:t>
            </a:r>
            <a:endParaRPr lang="th-TH" sz="3200" dirty="0" smtClean="0">
              <a:latin typeface="AngsanaUPC"/>
              <a:cs typeface="AngsanaUPC"/>
            </a:endParaRPr>
          </a:p>
          <a:p>
            <a:pPr lvl="2"/>
            <a:r>
              <a:rPr lang="th-TH" sz="3200" dirty="0">
                <a:latin typeface="AngsanaUPC"/>
                <a:cs typeface="AngsanaUPC"/>
              </a:rPr>
              <a:t>พบหลักฐาน</a:t>
            </a:r>
            <a:r>
              <a:rPr lang="en-US" sz="3200" dirty="0">
                <a:latin typeface="AngsanaUPC"/>
                <a:cs typeface="AngsanaUPC"/>
              </a:rPr>
              <a:t> Vertical transmission </a:t>
            </a:r>
            <a:r>
              <a:rPr lang="th-TH" sz="3200" dirty="0">
                <a:latin typeface="AngsanaUPC"/>
                <a:cs typeface="AngsanaUPC"/>
              </a:rPr>
              <a:t>จากแม่สู่ลูก โดยพบ </a:t>
            </a:r>
            <a:r>
              <a:rPr lang="en-US" sz="3200" dirty="0">
                <a:latin typeface="AngsanaUPC"/>
                <a:cs typeface="AngsanaUPC"/>
              </a:rPr>
              <a:t>genotype </a:t>
            </a:r>
            <a:r>
              <a:rPr lang="th-TH" sz="3200" dirty="0">
                <a:latin typeface="AngsanaUPC"/>
                <a:cs typeface="AngsanaUPC"/>
              </a:rPr>
              <a:t>ของเชื้อ </a:t>
            </a:r>
            <a:r>
              <a:rPr lang="en-US" sz="3200" dirty="0">
                <a:latin typeface="AngsanaUPC"/>
                <a:cs typeface="AngsanaUPC"/>
              </a:rPr>
              <a:t>MS </a:t>
            </a:r>
            <a:r>
              <a:rPr lang="th-TH" sz="3200" dirty="0">
                <a:latin typeface="AngsanaUPC"/>
                <a:cs typeface="AngsanaUPC"/>
              </a:rPr>
              <a:t>ในทารกเป็นชนิดเดียวกับเชื้อ </a:t>
            </a:r>
            <a:r>
              <a:rPr lang="en-US" sz="3200" dirty="0">
                <a:latin typeface="AngsanaUPC"/>
                <a:cs typeface="AngsanaUPC"/>
              </a:rPr>
              <a:t>MS </a:t>
            </a:r>
            <a:r>
              <a:rPr lang="th-TH" sz="3200" dirty="0">
                <a:latin typeface="AngsanaUPC"/>
                <a:cs typeface="AngsanaUPC"/>
              </a:rPr>
              <a:t>ในแม่ </a:t>
            </a:r>
          </a:p>
          <a:p>
            <a:pPr marL="914400" lvl="2" indent="0">
              <a:buNone/>
            </a:pPr>
            <a:endParaRPr lang="en-US" sz="3200" dirty="0">
              <a:latin typeface="AngsanaUPC"/>
              <a:cs typeface="AngsanaUPC"/>
            </a:endParaRPr>
          </a:p>
          <a:p>
            <a:pPr marL="914400" lvl="2" indent="0">
              <a:buNone/>
            </a:pPr>
            <a:r>
              <a:rPr lang="th-TH" sz="3600" dirty="0">
                <a:latin typeface="AngsanaUPC"/>
                <a:cs typeface="AngsanaUPC"/>
              </a:rPr>
              <a:t>การพบปริมาณเชื้อในแม่สูง ลูกจะมีความเสี่ยงต่อการติดเชื้อสูงไปด้วย</a:t>
            </a:r>
            <a:endParaRPr lang="en-US" sz="3600" dirty="0">
              <a:latin typeface="AngsanaUPC"/>
              <a:cs typeface="AngsanaUPC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70976" y="4189849"/>
            <a:ext cx="0" cy="527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538565"/>
            <a:ext cx="8229600" cy="140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latin typeface="AngsanaUPC"/>
                <a:cs typeface="AngsanaUPC"/>
              </a:rPr>
              <a:t>เชื้อแบคทีเรียที่ทำให้เกิดโรคฟันผุ</a:t>
            </a:r>
            <a:br>
              <a:rPr lang="th-TH" dirty="0" smtClean="0">
                <a:latin typeface="AngsanaUPC"/>
                <a:cs typeface="AngsanaUPC"/>
              </a:rPr>
            </a:br>
            <a:r>
              <a:rPr lang="en-US" sz="5300" dirty="0" smtClean="0">
                <a:latin typeface="AngsanaUPC"/>
                <a:cs typeface="AngsanaUPC"/>
              </a:rPr>
              <a:t>(Cariogenic bacteria) </a:t>
            </a:r>
            <a:endParaRPr lang="en-US" sz="53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62903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764"/>
            <a:ext cx="8229600" cy="250717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ngsanaUPC"/>
                <a:cs typeface="AngsanaUPC"/>
              </a:rPr>
              <a:t>The major reservoir is their mother.</a:t>
            </a:r>
            <a:endParaRPr lang="en-US" sz="4400" dirty="0">
              <a:latin typeface="AngsanaUPC"/>
              <a:cs typeface="AngsanaUP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9080" y="5163089"/>
            <a:ext cx="3315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ngsanaUPC"/>
                <a:cs typeface="AngsanaUPC"/>
              </a:rPr>
              <a:t>Vertical transmission</a:t>
            </a:r>
            <a:endParaRPr lang="en-US" sz="4000" dirty="0">
              <a:latin typeface="AngsanaUPC"/>
              <a:cs typeface="AngsanaUP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947" y="3026353"/>
            <a:ext cx="2395215" cy="36136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5150"/>
            <a:ext cx="8229600" cy="140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latin typeface="AngsanaUPC"/>
                <a:cs typeface="AngsanaUPC"/>
              </a:rPr>
              <a:t>การถ่ายทอดเชื้อแบคทีเรียที่ทำให้เกิดโรคฟันผุ</a:t>
            </a:r>
            <a:endParaRPr lang="en-US" sz="53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141955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465985"/>
              </p:ext>
            </p:extLst>
          </p:nvPr>
        </p:nvGraphicFramePr>
        <p:xfrm>
          <a:off x="457200" y="2325688"/>
          <a:ext cx="8229600" cy="193837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AngsanaUPC"/>
                          <a:cs typeface="AngsanaUPC"/>
                        </a:rPr>
                        <a:t>เชื้อ </a:t>
                      </a:r>
                      <a:r>
                        <a:rPr lang="en-US" sz="3600" dirty="0" smtClean="0">
                          <a:latin typeface="AngsanaUPC"/>
                          <a:cs typeface="AngsanaUPC"/>
                        </a:rPr>
                        <a:t>MS </a:t>
                      </a:r>
                      <a:r>
                        <a:rPr lang="th-TH" sz="3600" dirty="0" smtClean="0">
                          <a:latin typeface="AngsanaUPC"/>
                          <a:cs typeface="AngsanaUPC"/>
                        </a:rPr>
                        <a:t>ในแม่</a:t>
                      </a:r>
                      <a:endParaRPr lang="en-US" sz="3600" dirty="0">
                        <a:latin typeface="AngsanaUPC"/>
                        <a:cs typeface="AngsanaUPC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AngsanaUPC"/>
                          <a:cs typeface="AngsanaUPC"/>
                        </a:rPr>
                        <a:t>การติดเชื้อ</a:t>
                      </a:r>
                      <a:endParaRPr lang="en-US" sz="36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21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ngsanaUPC"/>
                          <a:cs typeface="AngsanaUPC"/>
                        </a:rPr>
                        <a:t>10</a:t>
                      </a:r>
                      <a:r>
                        <a:rPr lang="en-US" sz="3600" baseline="30000" dirty="0" smtClean="0">
                          <a:latin typeface="AngsanaUPC"/>
                          <a:cs typeface="AngsanaUPC"/>
                        </a:rPr>
                        <a:t>5</a:t>
                      </a:r>
                      <a:r>
                        <a:rPr lang="en-US" sz="3600" baseline="0" dirty="0" smtClean="0">
                          <a:latin typeface="AngsanaUPC"/>
                          <a:cs typeface="AngsanaUPC"/>
                        </a:rPr>
                        <a:t> CFU</a:t>
                      </a:r>
                      <a:endParaRPr lang="en-US" sz="3600" dirty="0">
                        <a:latin typeface="AngsanaUPC"/>
                        <a:cs typeface="AngsanaUPC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ngsanaUPC"/>
                          <a:cs typeface="AngsanaUPC"/>
                        </a:rPr>
                        <a:t> 52%</a:t>
                      </a:r>
                      <a:endParaRPr lang="en-US" sz="36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AngsanaUPC"/>
                          <a:cs typeface="AngsanaUPC"/>
                        </a:rPr>
                        <a:t>10</a:t>
                      </a:r>
                      <a:r>
                        <a:rPr lang="en-US" sz="3600" baseline="30000" dirty="0" smtClean="0">
                          <a:latin typeface="AngsanaUPC"/>
                          <a:cs typeface="AngsanaUPC"/>
                        </a:rPr>
                        <a:t>3</a:t>
                      </a:r>
                      <a:r>
                        <a:rPr lang="en-US" sz="3600" baseline="0" dirty="0" smtClean="0">
                          <a:latin typeface="AngsanaUPC"/>
                          <a:cs typeface="AngsanaUPC"/>
                        </a:rPr>
                        <a:t> CFU</a:t>
                      </a:r>
                      <a:endParaRPr lang="en-US" sz="3600" dirty="0" smtClean="0">
                        <a:latin typeface="AngsanaUPC"/>
                        <a:cs typeface="AngsanaUPC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ngsanaUPC"/>
                          <a:cs typeface="AngsanaUPC"/>
                        </a:rPr>
                        <a:t>6%</a:t>
                      </a:r>
                      <a:endParaRPr lang="en-US" sz="36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6552" y="5130097"/>
            <a:ext cx="6300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AngsanaUPC"/>
                <a:cs typeface="AngsanaUPC"/>
              </a:rPr>
              <a:t>10</a:t>
            </a:r>
            <a:r>
              <a:rPr lang="en-US" sz="4000" baseline="30000" dirty="0">
                <a:solidFill>
                  <a:schemeClr val="accent3">
                    <a:lumMod val="75000"/>
                  </a:schemeClr>
                </a:solidFill>
                <a:latin typeface="AngsanaUPC"/>
                <a:cs typeface="AngsanaUPC"/>
              </a:rPr>
              <a:t>5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AngsanaUPC"/>
                <a:cs typeface="AngsanaUPC"/>
              </a:rPr>
              <a:t>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ngsanaUPC"/>
                <a:cs typeface="AngsanaUPC"/>
              </a:rPr>
              <a:t>CFU/unit    &gt;       10</a:t>
            </a:r>
            <a:r>
              <a:rPr lang="en-US" sz="4000" baseline="30000" dirty="0" smtClean="0">
                <a:solidFill>
                  <a:schemeClr val="accent3">
                    <a:lumMod val="75000"/>
                  </a:schemeClr>
                </a:solidFill>
                <a:latin typeface="AngsanaUPC"/>
                <a:cs typeface="AngsanaUPC"/>
              </a:rPr>
              <a:t>3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ngsanaUPC"/>
                <a:cs typeface="AngsanaUPC"/>
              </a:rPr>
              <a:t> CFU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AngsanaUPC"/>
                <a:cs typeface="AngsanaUPC"/>
              </a:rPr>
              <a:t>/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ngsanaUPC"/>
                <a:cs typeface="AngsanaUPC"/>
              </a:rPr>
              <a:t>unit </a:t>
            </a:r>
          </a:p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ngsanaUPC"/>
                <a:cs typeface="AngsanaUPC"/>
              </a:rPr>
              <a:t>9 </a:t>
            </a:r>
            <a:r>
              <a:rPr lang="th-TH" sz="4000" dirty="0" smtClean="0">
                <a:solidFill>
                  <a:schemeClr val="accent3">
                    <a:lumMod val="75000"/>
                  </a:schemeClr>
                </a:solidFill>
                <a:latin typeface="AngsanaUPC"/>
                <a:cs typeface="AngsanaUPC"/>
              </a:rPr>
              <a:t>เท่า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AngsanaUPC"/>
              <a:cs typeface="AngsanaUPC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5150"/>
            <a:ext cx="8229600" cy="140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latin typeface="AngsanaUPC"/>
                <a:cs typeface="AngsanaUPC"/>
              </a:rPr>
              <a:t>การถ่ายทอดเชื้อแบคทีเรียที่ทำให้เกิดโรคฟันผุ</a:t>
            </a:r>
            <a:endParaRPr lang="en-US" sz="53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1005012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ปัจจัยของการเกิดโรคฟันผุ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เชื้อแบคทีเรีย</a:t>
            </a:r>
          </a:p>
          <a:p>
            <a:r>
              <a:rPr lang="th-TH" u="sng" dirty="0" smtClean="0">
                <a:latin typeface="AngsanaUPC"/>
                <a:cs typeface="AngsanaUPC"/>
              </a:rPr>
              <a:t>อาหารประเภทคาร์โบไฮเดรต</a:t>
            </a:r>
            <a:endParaRPr lang="en-US" u="sng" dirty="0" smtClean="0">
              <a:latin typeface="AngsanaUPC"/>
              <a:cs typeface="AngsanaUPC"/>
            </a:endParaRPr>
          </a:p>
          <a:p>
            <a:r>
              <a:rPr lang="th-TH" dirty="0" smtClean="0">
                <a:latin typeface="AngsanaUPC"/>
                <a:cs typeface="AngsanaUPC"/>
              </a:rPr>
              <a:t>ฟัน</a:t>
            </a:r>
            <a:endParaRPr lang="th-TH" dirty="0"/>
          </a:p>
          <a:p>
            <a:r>
              <a:rPr lang="th-TH" dirty="0" smtClean="0">
                <a:latin typeface="AngsanaUPC"/>
                <a:cs typeface="AngsanaUPC"/>
              </a:rPr>
              <a:t>น้ำลาย</a:t>
            </a:r>
          </a:p>
          <a:p>
            <a:r>
              <a:rPr lang="th-TH" dirty="0" smtClean="0">
                <a:latin typeface="AngsanaUPC"/>
                <a:cs typeface="AngsanaUPC"/>
              </a:rPr>
              <a:t>เวลา</a:t>
            </a:r>
            <a:endParaRPr lang="en-US" dirty="0" smtClean="0">
              <a:latin typeface="AngsanaUPC"/>
              <a:cs typeface="AngsanaUP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425" y="1732164"/>
            <a:ext cx="4318545" cy="40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0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ngsanaUPC"/>
                <a:cs typeface="AngsanaUPC"/>
              </a:rPr>
              <a:t>Stephan curve</a:t>
            </a:r>
            <a:endParaRPr lang="en-US" sz="5400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01022"/>
            <a:ext cx="8229600" cy="56718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240" y="1606853"/>
            <a:ext cx="4599364" cy="496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0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รู้จักชีวิตฟันน้ำนม </a:t>
            </a:r>
          </a:p>
          <a:p>
            <a:r>
              <a:rPr lang="th-TH" dirty="0" smtClean="0">
                <a:latin typeface="AngsanaUPC"/>
                <a:cs typeface="AngsanaUPC"/>
              </a:rPr>
              <a:t>รู้จักและเข้าใจสาเหตุฟันผุ </a:t>
            </a:r>
          </a:p>
          <a:p>
            <a:r>
              <a:rPr lang="th-TH" dirty="0" smtClean="0">
                <a:latin typeface="AngsanaUPC"/>
                <a:cs typeface="AngsanaUPC"/>
              </a:rPr>
              <a:t>การดูแลสุขภาพช่องปากแต่ละช่วงวัย </a:t>
            </a:r>
          </a:p>
          <a:p>
            <a:r>
              <a:rPr lang="th-TH" dirty="0" smtClean="0">
                <a:latin typeface="AngsanaUPC"/>
                <a:cs typeface="AngsanaUPC"/>
              </a:rPr>
              <a:t>การจำแนกความเสี่ยงต่อการเกิดฟันผุ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76900"/>
            <a:ext cx="8178800" cy="48133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ngsanaUPC"/>
                <a:cs typeface="AngsanaUPC"/>
              </a:rPr>
              <a:t>Stephan curve</a:t>
            </a:r>
            <a:endParaRPr lang="en-US" sz="54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19399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1728"/>
            <a:ext cx="8229600" cy="1814504"/>
          </a:xfrm>
        </p:spPr>
        <p:txBody>
          <a:bodyPr>
            <a:normAutofit fontScale="92500"/>
          </a:bodyPr>
          <a:lstStyle/>
          <a:p>
            <a:r>
              <a:rPr lang="th-TH" dirty="0" smtClean="0">
                <a:latin typeface="AngsanaUPC"/>
                <a:cs typeface="AngsanaUPC"/>
              </a:rPr>
              <a:t>ค่า </a:t>
            </a:r>
            <a:r>
              <a:rPr lang="en-US" dirty="0" smtClean="0">
                <a:latin typeface="AngsanaUPC"/>
                <a:cs typeface="AngsanaUPC"/>
              </a:rPr>
              <a:t>pH</a:t>
            </a:r>
            <a:r>
              <a:rPr lang="th-TH" dirty="0" smtClean="0">
                <a:latin typeface="AngsanaUPC"/>
                <a:cs typeface="AngsanaUPC"/>
              </a:rPr>
              <a:t> ที่ลดลงมากหรือน้อย และระยะเวลาที่ </a:t>
            </a:r>
            <a:r>
              <a:rPr lang="en-US" dirty="0" smtClean="0">
                <a:latin typeface="AngsanaUPC"/>
                <a:cs typeface="AngsanaUPC"/>
              </a:rPr>
              <a:t>pH </a:t>
            </a:r>
            <a:r>
              <a:rPr lang="th-TH" dirty="0" smtClean="0">
                <a:latin typeface="AngsanaUPC"/>
                <a:cs typeface="AngsanaUPC"/>
              </a:rPr>
              <a:t>จะกลับคืนสู่สภาพเดิม ขึ้นกับสภาพฟันผุของแต่ละคน ผู้ที่มีฟันผุมาก ค่า </a:t>
            </a:r>
            <a:r>
              <a:rPr lang="en-US" dirty="0" smtClean="0">
                <a:latin typeface="AngsanaUPC"/>
                <a:cs typeface="AngsanaUPC"/>
              </a:rPr>
              <a:t>pH </a:t>
            </a:r>
            <a:r>
              <a:rPr lang="th-TH" dirty="0" smtClean="0">
                <a:latin typeface="AngsanaUPC"/>
                <a:cs typeface="AngsanaUPC"/>
              </a:rPr>
              <a:t>จะลดต่ำลงมากและต่ำลงเป็นเวลานานเมื่อเทียบกับผู้ที่ฟันไม่ผุ หรือผู้ที่มีฟันผุแต่ได้รับการบูรณะแล้ว</a:t>
            </a:r>
            <a:endParaRPr lang="en-US" dirty="0">
              <a:latin typeface="AngsanaUPC"/>
              <a:cs typeface="AngsanaUP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84" y="757138"/>
            <a:ext cx="6144137" cy="38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นม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>
                <a:latin typeface="AngsanaUPC"/>
                <a:cs typeface="AngsanaUPC"/>
              </a:rPr>
              <a:t>นม ไม่ใช่อาหารที่ทำให้เกิดฟันผุ</a:t>
            </a:r>
          </a:p>
          <a:p>
            <a:r>
              <a:rPr lang="th-TH" dirty="0" smtClean="0">
                <a:latin typeface="AngsanaUPC"/>
                <a:cs typeface="AngsanaUPC"/>
              </a:rPr>
              <a:t>การให้นมที่ไม่ถูกวิธี เช่น การเติมน้ำตาลชนิดต่างๆลงในนม หรือการให้เด็กดูดนมขณะหลับ จะทำให้ฟันผุได้ง่ายขึ้น </a:t>
            </a:r>
            <a:endParaRPr lang="en-US" dirty="0">
              <a:latin typeface="AngsanaUPC"/>
              <a:cs typeface="AngsanaUP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708" y="3788113"/>
            <a:ext cx="2857500" cy="28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04" y="3623158"/>
            <a:ext cx="1965320" cy="2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537" y="3623158"/>
            <a:ext cx="2014731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57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อาหารว่าง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1908"/>
            <a:ext cx="5810615" cy="2423882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AngsanaUPC"/>
                <a:cs typeface="AngsanaUPC"/>
              </a:rPr>
              <a:t>อาหารว่างที่มีประโยชน์ไม่ทำลายฟัน คือ</a:t>
            </a:r>
          </a:p>
          <a:p>
            <a:pPr lvl="1"/>
            <a:r>
              <a:rPr lang="th-TH" dirty="0" smtClean="0">
                <a:latin typeface="AngsanaUPC"/>
                <a:cs typeface="AngsanaUPC"/>
              </a:rPr>
              <a:t> อาหารจำพวกโปรตีน ที่มีวิตามินและแร่ธาตุสูงโดยเฉพาะแคลเซียมและฟอสฟอรัส </a:t>
            </a:r>
          </a:p>
          <a:p>
            <a:pPr lvl="1"/>
            <a:r>
              <a:rPr lang="th-TH" dirty="0" smtClean="0">
                <a:latin typeface="AngsanaUPC"/>
                <a:cs typeface="AngsanaUPC"/>
              </a:rPr>
              <a:t>อาหารที่มีแป้ง น้ำตาล และเกลือ ต่ำ </a:t>
            </a:r>
            <a:endParaRPr lang="en-US" dirty="0">
              <a:latin typeface="AngsanaUPC"/>
              <a:cs typeface="AngsanaUP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162" y="1417639"/>
            <a:ext cx="3460838" cy="2310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7639"/>
            <a:ext cx="3080456" cy="2310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178" y="1450628"/>
            <a:ext cx="3365729" cy="224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287" y="3727981"/>
            <a:ext cx="2704713" cy="26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207" y="288794"/>
            <a:ext cx="3069742" cy="1143000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AngsanaUPC"/>
                <a:cs typeface="AngsanaUPC"/>
              </a:rPr>
              <a:t>การขึ้นของ</a:t>
            </a:r>
            <a:br>
              <a:rPr lang="th-TH" dirty="0" smtClean="0">
                <a:latin typeface="AngsanaUPC"/>
                <a:cs typeface="AngsanaUPC"/>
              </a:rPr>
            </a:br>
            <a:r>
              <a:rPr lang="th-TH" dirty="0" smtClean="0">
                <a:latin typeface="AngsanaUPC"/>
                <a:cs typeface="AngsanaUPC"/>
              </a:rPr>
              <a:t>ฟันน้ำนม</a:t>
            </a:r>
            <a:endParaRPr lang="en-US" dirty="0">
              <a:latin typeface="AngsanaUPC"/>
              <a:cs typeface="AngsanaUP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9" y="274637"/>
            <a:ext cx="5987421" cy="61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559-01-21 at 9.53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3" y="497636"/>
            <a:ext cx="8955351" cy="342587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012969"/>
              </p:ext>
            </p:extLst>
          </p:nvPr>
        </p:nvGraphicFramePr>
        <p:xfrm>
          <a:off x="2650634" y="4048080"/>
          <a:ext cx="3848838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0352"/>
                <a:gridCol w="27384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UPC"/>
                          <a:cs typeface="AngsanaUPC"/>
                        </a:rPr>
                        <a:t>ซี่ฟัน</a:t>
                      </a:r>
                      <a:endParaRPr lang="en-US" sz="24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UPC"/>
                          <a:cs typeface="AngsanaUPC"/>
                        </a:rPr>
                        <a:t> อายุการใช้งาน (ปี)</a:t>
                      </a:r>
                      <a:endParaRPr lang="en-US" sz="24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UPC"/>
                          <a:cs typeface="AngsanaUPC"/>
                        </a:rPr>
                        <a:t>A</a:t>
                      </a:r>
                      <a:endParaRPr lang="en-US" sz="24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UPC"/>
                          <a:cs typeface="AngsanaUPC"/>
                        </a:rPr>
                        <a:t>5-6</a:t>
                      </a:r>
                      <a:endParaRPr lang="en-US" sz="24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UPC"/>
                          <a:cs typeface="AngsanaUPC"/>
                        </a:rPr>
                        <a:t>B</a:t>
                      </a:r>
                      <a:endParaRPr lang="en-US" sz="24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UPC"/>
                          <a:cs typeface="AngsanaUPC"/>
                        </a:rPr>
                        <a:t>7</a:t>
                      </a:r>
                      <a:endParaRPr lang="en-US" sz="24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UPC"/>
                          <a:cs typeface="AngsanaUPC"/>
                        </a:rPr>
                        <a:t>C</a:t>
                      </a:r>
                      <a:endParaRPr lang="en-US" sz="24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UPC"/>
                          <a:cs typeface="AngsanaUPC"/>
                        </a:rPr>
                        <a:t>10</a:t>
                      </a:r>
                      <a:endParaRPr lang="en-US" sz="24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UPC"/>
                          <a:cs typeface="AngsanaUPC"/>
                        </a:rPr>
                        <a:t>D</a:t>
                      </a:r>
                      <a:endParaRPr lang="en-US" sz="24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UPC"/>
                          <a:cs typeface="AngsanaUPC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UPC"/>
                          <a:cs typeface="AngsanaUPC"/>
                        </a:rPr>
                        <a:t>E</a:t>
                      </a:r>
                      <a:endParaRPr lang="en-US" sz="2400" dirty="0">
                        <a:latin typeface="AngsanaUPC"/>
                        <a:cs typeface="AngsanaUP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UPC"/>
                          <a:cs typeface="AngsanaUPC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6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4628"/>
            <a:ext cx="8229600" cy="1276489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/>
                <a:cs typeface="AngsanaUPC"/>
              </a:rPr>
              <a:t>      ฟันน้ำนมกับฟันแท้มีช่วงเวลาที่อยู่ร่วมกัน </a:t>
            </a:r>
            <a:r>
              <a:rPr lang="en-US" dirty="0" smtClean="0">
                <a:latin typeface="AngsanaUPC"/>
                <a:cs typeface="AngsanaUPC"/>
              </a:rPr>
              <a:t>6 </a:t>
            </a:r>
            <a:r>
              <a:rPr lang="th-TH" dirty="0" smtClean="0">
                <a:latin typeface="AngsanaUPC"/>
                <a:cs typeface="AngsanaUPC"/>
              </a:rPr>
              <a:t>ปี คือช่วงอายุ </a:t>
            </a:r>
            <a:r>
              <a:rPr lang="en-US" dirty="0" smtClean="0">
                <a:latin typeface="AngsanaUPC"/>
                <a:cs typeface="AngsanaUPC"/>
              </a:rPr>
              <a:t>6-12</a:t>
            </a:r>
            <a:r>
              <a:rPr lang="th-TH" dirty="0" smtClean="0">
                <a:latin typeface="AngsanaUPC"/>
                <a:cs typeface="AngsanaUPC"/>
              </a:rPr>
              <a:t> ปี </a:t>
            </a:r>
          </a:p>
          <a:p>
            <a:pPr marL="0" indent="0">
              <a:buNone/>
            </a:pPr>
            <a:r>
              <a:rPr lang="th-TH" dirty="0" smtClean="0">
                <a:latin typeface="AngsanaUPC"/>
                <a:cs typeface="AngsanaUPC"/>
              </a:rPr>
              <a:t>	            ถ้ามีฟันน้ำนมผุไม่ได้รักษา ฟันแท้ก็จะผุได้ง่าย  </a:t>
            </a:r>
            <a:endParaRPr lang="en-US" dirty="0">
              <a:latin typeface="AngsanaUPC"/>
              <a:cs typeface="AngsanaUP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48" y="1648574"/>
            <a:ext cx="6575455" cy="29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ความสำคัญของฟันน้ำนม</a:t>
            </a:r>
            <a:endParaRPr lang="en-US" dirty="0">
              <a:latin typeface="AngsanaUPC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AngsanaUPC"/>
                <a:cs typeface="AngsanaUPC"/>
              </a:rPr>
              <a:t>ช่วยในการออกเสียง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AngsanaUPC"/>
                <a:cs typeface="AngsanaUPC"/>
              </a:rPr>
              <a:t>ให้ความสวยงาม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AngsanaUPC"/>
                <a:cs typeface="AngsanaUPC"/>
              </a:rPr>
              <a:t>ใช้บดเคี้ยวอาหาร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AngsanaUPC"/>
                <a:cs typeface="AngsanaUPC"/>
              </a:rPr>
              <a:t>ช่วยเก็บพื้นที่ให้ฟันแท้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AngsanaUPC"/>
                <a:cs typeface="AngsanaUPC"/>
              </a:rPr>
              <a:t>ช่วยกระตุ้นการเจริญเติบโตของขากรรไกร </a:t>
            </a:r>
            <a:endParaRPr lang="en-US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2257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51" t="5843" r="4242" b="16280"/>
          <a:stretch/>
        </p:blipFill>
        <p:spPr>
          <a:xfrm>
            <a:off x="758287" y="1615584"/>
            <a:ext cx="3266309" cy="2804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594" y="3372082"/>
            <a:ext cx="4273992" cy="3205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975" y="584199"/>
            <a:ext cx="3262825" cy="26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โรคฟันผุ</a:t>
            </a:r>
            <a:endParaRPr lang="en-US" dirty="0">
              <a:latin typeface="AngsanaUPC"/>
              <a:cs typeface="AngsanaUP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311" y="1417637"/>
            <a:ext cx="5030745" cy="4731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920221"/>
            <a:ext cx="1802512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UPC"/>
                <a:cs typeface="AngsanaUPC"/>
              </a:rPr>
              <a:t>เชื้อแบคทีเรีย</a:t>
            </a:r>
            <a:endParaRPr lang="en-US" sz="3600" dirty="0">
              <a:latin typeface="AngsanaUPC"/>
              <a:cs typeface="AngsanaUP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4288" y="2061935"/>
            <a:ext cx="1802512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UPC"/>
                <a:cs typeface="AngsanaUPC"/>
              </a:rPr>
              <a:t>ฟัน</a:t>
            </a:r>
            <a:endParaRPr lang="en-US" sz="3600" dirty="0">
              <a:latin typeface="AngsanaUPC"/>
              <a:cs typeface="AngsanaUP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4988" y="6002488"/>
            <a:ext cx="1802512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UPC"/>
                <a:cs typeface="AngsanaUPC"/>
              </a:rPr>
              <a:t>อาหาร</a:t>
            </a:r>
            <a:endParaRPr lang="en-US" sz="36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5765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โรคฟันผุ</a:t>
            </a:r>
            <a:endParaRPr lang="en-US" dirty="0">
              <a:latin typeface="AngsanaUPC"/>
              <a:cs typeface="AngsanaUP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108"/>
            <a:ext cx="9144000" cy="312556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1600" y="5143923"/>
            <a:ext cx="7560840" cy="792088"/>
          </a:xfrm>
          <a:solidFill>
            <a:srgbClr val="FF0080"/>
          </a:solidFill>
          <a:ln w="76200" cmpd="tri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I n S e e D a n g Normal"/>
                <a:ea typeface="Verdana" pitchFamily="34" charset="0"/>
                <a:cs typeface="I n S e e D a n g Normal"/>
              </a:rPr>
              <a:t>Dental caries is a multifactorial disease</a:t>
            </a:r>
          </a:p>
          <a:p>
            <a:pPr marL="0" indent="0">
              <a:buNone/>
            </a:pP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00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534</Words>
  <Application>Microsoft Office PowerPoint</Application>
  <PresentationFormat>นำเสนอทางหน้าจอ (4:3)</PresentationFormat>
  <Paragraphs>102</Paragraphs>
  <Slides>23</Slides>
  <Notes>10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Office Theme</vt:lpstr>
      <vt:lpstr>โรคฟันผุในเด็กปฐมวัย</vt:lpstr>
      <vt:lpstr>outline</vt:lpstr>
      <vt:lpstr>การขึ้นของ ฟันน้ำนม</vt:lpstr>
      <vt:lpstr>งานนำเสนอ PowerPoint</vt:lpstr>
      <vt:lpstr>งานนำเสนอ PowerPoint</vt:lpstr>
      <vt:lpstr>ความสำคัญของฟันน้ำนม</vt:lpstr>
      <vt:lpstr>งานนำเสนอ PowerPoint</vt:lpstr>
      <vt:lpstr>โรคฟันผุ</vt:lpstr>
      <vt:lpstr>โรคฟันผุ</vt:lpstr>
      <vt:lpstr>กระบวนการเกิดฟันผุ</vt:lpstr>
      <vt:lpstr>ปัจจัยของการเกิดโรคฟันผุ</vt:lpstr>
      <vt:lpstr>เชื้อแบคทีเรียที่ทำให้เกิดโรคฟันผุ (Cariogenic bacteria) </vt:lpstr>
      <vt:lpstr>เชื้อแบคทีเรียที่ทำให้เกิดโรคฟันผุ (Cariogenic bacteria)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ปัจจัยของการเกิดโรคฟันผุ</vt:lpstr>
      <vt:lpstr>Stephan curve</vt:lpstr>
      <vt:lpstr>Stephan curve</vt:lpstr>
      <vt:lpstr>งานนำเสนอ PowerPoint</vt:lpstr>
      <vt:lpstr>นม</vt:lpstr>
      <vt:lpstr>อาหารว่าง</vt:lpstr>
    </vt:vector>
  </TitlesOfParts>
  <Company>dentist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sumana</dc:creator>
  <cp:lastModifiedBy>MSC</cp:lastModifiedBy>
  <cp:revision>101</cp:revision>
  <dcterms:created xsi:type="dcterms:W3CDTF">2016-01-17T07:46:40Z</dcterms:created>
  <dcterms:modified xsi:type="dcterms:W3CDTF">2016-02-02T02:13:04Z</dcterms:modified>
</cp:coreProperties>
</file>